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7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 autoAdjust="0"/>
    <p:restoredTop sz="94651" autoAdjust="0"/>
  </p:normalViewPr>
  <p:slideViewPr>
    <p:cSldViewPr snapToGrid="0">
      <p:cViewPr varScale="1">
        <p:scale>
          <a:sx n="79" d="100"/>
          <a:sy n="79" d="100"/>
        </p:scale>
        <p:origin x="101" y="168"/>
      </p:cViewPr>
      <p:guideLst/>
    </p:cSldViewPr>
  </p:slideViewPr>
  <p:outlineViewPr>
    <p:cViewPr>
      <p:scale>
        <a:sx n="33" d="100"/>
        <a:sy n="33" d="100"/>
      </p:scale>
      <p:origin x="0" y="-16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325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65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498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122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709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08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47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48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981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97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03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1FF978E-F1C1-43AE-94A9-8AA04EFB9A10}" type="datetimeFigureOut">
              <a:rPr lang="ru-RU" smtClean="0"/>
              <a:t>26.06.2024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3A04E74-7558-4D34-9E98-3ADC0B2F71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59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04872" y="0"/>
            <a:ext cx="7266667" cy="203981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МИНОБРНАУКИ РОССИИ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ФЕДЕРАЛЬНОЕ ГОСУДАРСТВЕННОЕ АВТОНОМНОЕ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ОБРАЗОВАТЕЛЬНОЕ УЧРЕЖДЕНИЕ 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ВЫСШЕГО ОБРАЗОВАНИЯ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«ЮЖНЫЙ ФЕДЕРАЛЬНЫЙ УНИВЕРСИТЕТ»</a:t>
            </a:r>
            <a:b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Институт высоких технологий и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пьезотехники</a:t>
            </a:r>
            <a:endParaRPr lang="ru-RU" sz="2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29045" y="3411416"/>
            <a:ext cx="9418320" cy="1691640"/>
          </a:xfrm>
        </p:spPr>
        <p:txBody>
          <a:bodyPr/>
          <a:lstStyle/>
          <a:p>
            <a:pPr algn="ctr"/>
            <a:r>
              <a:rPr lang="ru-RU" dirty="0"/>
              <a:t>Проект по теме: «Предобработка и анализ данных систем противопожарной безопасности»</a:t>
            </a:r>
          </a:p>
        </p:txBody>
      </p:sp>
      <p:pic>
        <p:nvPicPr>
          <p:cNvPr id="4" name="Рисунок 3" descr="Описание: https://pp.vk.me/c623122/v623122412/1acb7/yTJRs3eyFi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24" b="67007"/>
          <a:stretch>
            <a:fillRect/>
          </a:stretch>
        </p:blipFill>
        <p:spPr bwMode="auto">
          <a:xfrm>
            <a:off x="0" y="-57349"/>
            <a:ext cx="2286000" cy="2273011"/>
          </a:xfrm>
          <a:prstGeom prst="rect">
            <a:avLst/>
          </a:prstGeom>
          <a:noFill/>
        </p:spPr>
      </p:pic>
      <p:pic>
        <p:nvPicPr>
          <p:cNvPr id="5" name="Picture 2" descr="https://sfedu.ru/index2015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890" y="0"/>
            <a:ext cx="2690394" cy="24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29045" y="4918280"/>
            <a:ext cx="2768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Подготовили студенты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Логинов Андрей</a:t>
            </a:r>
            <a:br>
              <a:rPr lang="ru-RU" dirty="0"/>
            </a:br>
            <a:r>
              <a:rPr lang="ru-RU" dirty="0"/>
              <a:t>Юрченко Евгений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2372" y="6298810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2024 г.</a:t>
            </a:r>
          </a:p>
        </p:txBody>
      </p:sp>
    </p:spTree>
    <p:extLst>
      <p:ext uri="{BB962C8B-B14F-4D97-AF65-F5344CB8AC3E}">
        <p14:creationId xmlns:p14="http://schemas.microsoft.com/office/powerpoint/2010/main" val="1733310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304800"/>
            <a:ext cx="9692640" cy="624522"/>
          </a:xfrm>
        </p:spPr>
        <p:txBody>
          <a:bodyPr>
            <a:normAutofit fontScale="90000"/>
          </a:bodyPr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628775"/>
            <a:ext cx="8595360" cy="4351337"/>
          </a:xfrm>
        </p:spPr>
        <p:txBody>
          <a:bodyPr/>
          <a:lstStyle/>
          <a:p>
            <a:r>
              <a:rPr lang="ru-RU" dirty="0"/>
              <a:t>Лучший метод машинного обучения, для нашего </a:t>
            </a:r>
            <a:r>
              <a:rPr lang="ru-RU" dirty="0" err="1"/>
              <a:t>датасета</a:t>
            </a:r>
            <a:r>
              <a:rPr lang="ru-RU" dirty="0"/>
              <a:t> является Дерево принятий решений, его точность составляет 98,9 %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146" name="Picture 2" descr="Accuracy vs Precision: Differences &amp; Examples - Statistics By J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442" y="2846387"/>
            <a:ext cx="28575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4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0"/>
            <a:ext cx="9692640" cy="795972"/>
          </a:xfrm>
        </p:spPr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7743" y="1100931"/>
            <a:ext cx="8595360" cy="4351337"/>
          </a:xfrm>
        </p:spPr>
        <p:txBody>
          <a:bodyPr/>
          <a:lstStyle/>
          <a:p>
            <a:r>
              <a:rPr lang="ru-RU" dirty="0"/>
              <a:t>Целью нашего проекта является </a:t>
            </a:r>
            <a:r>
              <a:rPr lang="ru-RU" b="1" dirty="0"/>
              <a:t>анализ и предобработка систем противопожарной безопасности</a:t>
            </a:r>
            <a:r>
              <a:rPr lang="ru-RU" dirty="0"/>
              <a:t>. </a:t>
            </a:r>
          </a:p>
          <a:p>
            <a:r>
              <a:rPr lang="ru-RU" dirty="0"/>
              <a:t>Мы решили разобрать эту тему, потому что считаем это очень актуальной проблемой, которая может коснуться каждого</a:t>
            </a:r>
          </a:p>
        </p:txBody>
      </p:sp>
      <p:sp>
        <p:nvSpPr>
          <p:cNvPr id="6" name="AutoShape 2" descr="Цели и задачи проекта: правильная постановка и достижение целей">
            <a:extLst>
              <a:ext uri="{FF2B5EF4-FFF2-40B4-BE49-F238E27FC236}">
                <a16:creationId xmlns:a16="http://schemas.microsoft.com/office/drawing/2014/main" id="{FE2DED02-DB19-786C-AFE1-6C744B280B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Цели и задачи проекта, как сформулировать и что учитывать">
            <a:extLst>
              <a:ext uri="{FF2B5EF4-FFF2-40B4-BE49-F238E27FC236}">
                <a16:creationId xmlns:a16="http://schemas.microsoft.com/office/drawing/2014/main" id="{45E25400-14E9-C80C-3C0D-19913EFF7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069" y="3276600"/>
            <a:ext cx="6857191" cy="249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9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99642" y="1387055"/>
            <a:ext cx="4669740" cy="60853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Преимущества машинного обучения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8" name="Picture 4" descr="Deep Learning vs Machine Learning: The Ultimate Battl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018" y="1995588"/>
            <a:ext cx="5398987" cy="404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4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310198"/>
            <a:ext cx="9692640" cy="719772"/>
          </a:xfrm>
        </p:spPr>
        <p:txBody>
          <a:bodyPr/>
          <a:lstStyle/>
          <a:p>
            <a:r>
              <a:rPr lang="ru-RU" dirty="0"/>
              <a:t>Среда обработки данных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3895725"/>
            <a:ext cx="8595360" cy="4351337"/>
          </a:xfrm>
        </p:spPr>
        <p:txBody>
          <a:bodyPr>
            <a:normAutofit/>
          </a:bodyPr>
          <a:lstStyle/>
          <a:p>
            <a:r>
              <a:rPr lang="ru-RU" sz="3200" dirty="0"/>
              <a:t>Скорость</a:t>
            </a:r>
          </a:p>
          <a:p>
            <a:r>
              <a:rPr lang="ru-RU" sz="3200" dirty="0"/>
              <a:t>Масштабируемость</a:t>
            </a:r>
          </a:p>
          <a:p>
            <a:r>
              <a:rPr lang="ru-RU" sz="3200" dirty="0"/>
              <a:t>Широкий набор инструментов</a:t>
            </a:r>
          </a:p>
        </p:txBody>
      </p:sp>
      <p:pic>
        <p:nvPicPr>
          <p:cNvPr id="4" name="Picture 2" descr="Apache Spark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176972"/>
            <a:ext cx="3713526" cy="192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40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2063" y="428625"/>
            <a:ext cx="4518228" cy="896937"/>
          </a:xfrm>
        </p:spPr>
        <p:txBody>
          <a:bodyPr/>
          <a:lstStyle/>
          <a:p>
            <a:r>
              <a:rPr lang="ru-RU" dirty="0"/>
              <a:t>Набор данных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2130791"/>
            <a:ext cx="9771609" cy="4260483"/>
          </a:xfrm>
          <a:prstGeom prst="rect">
            <a:avLst/>
          </a:prstGeom>
        </p:spPr>
      </p:pic>
      <p:pic>
        <p:nvPicPr>
          <p:cNvPr id="2050" name="Picture 2" descr="Kaggle — Википед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25562"/>
            <a:ext cx="2127797" cy="82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80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232" y="0"/>
            <a:ext cx="9692640" cy="1325562"/>
          </a:xfrm>
        </p:spPr>
        <p:txBody>
          <a:bodyPr/>
          <a:lstStyle/>
          <a:p>
            <a:r>
              <a:rPr lang="ru-RU" dirty="0"/>
              <a:t>Методы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Мы использовали следующие методы машинного обучения:</a:t>
            </a:r>
          </a:p>
          <a:p>
            <a:r>
              <a:rPr lang="ru-RU" dirty="0"/>
              <a:t>Логистическая регрессия</a:t>
            </a:r>
          </a:p>
          <a:p>
            <a:r>
              <a:rPr lang="ru-RU" dirty="0"/>
              <a:t>Метод опорных векторов</a:t>
            </a:r>
          </a:p>
          <a:p>
            <a:r>
              <a:rPr lang="ru-RU" dirty="0"/>
              <a:t>Метод случайного леса</a:t>
            </a:r>
          </a:p>
          <a:p>
            <a:r>
              <a:rPr lang="ru-RU" dirty="0"/>
              <a:t>Дерево принятий решений</a:t>
            </a:r>
          </a:p>
          <a:p>
            <a:endParaRPr lang="ru-RU" dirty="0"/>
          </a:p>
        </p:txBody>
      </p:sp>
      <p:pic>
        <p:nvPicPr>
          <p:cNvPr id="7170" name="Picture 2" descr="Methods and methodology | Dr Deborah Gabri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49" y="3020291"/>
            <a:ext cx="6101543" cy="25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4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A984B-8F60-D0BB-67EA-43A1DC410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9736" y="0"/>
            <a:ext cx="5878230" cy="796377"/>
          </a:xfrm>
        </p:spPr>
        <p:txBody>
          <a:bodyPr/>
          <a:lstStyle/>
          <a:p>
            <a:r>
              <a:rPr lang="ru-RU" dirty="0"/>
              <a:t>Видео предобработки</a:t>
            </a:r>
          </a:p>
        </p:txBody>
      </p: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721EE43C-17CF-BD63-1506-CF7F6C89A1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113" y="987036"/>
            <a:ext cx="9797626" cy="5511040"/>
          </a:xfrm>
        </p:spPr>
      </p:pic>
    </p:spTree>
    <p:extLst>
      <p:ext uri="{BB962C8B-B14F-4D97-AF65-F5344CB8AC3E}">
        <p14:creationId xmlns:p14="http://schemas.microsoft.com/office/powerpoint/2010/main" val="277470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A06E9-A46B-229D-CE8E-B870F2073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243192"/>
            <a:ext cx="7016366" cy="553186"/>
          </a:xfrm>
        </p:spPr>
        <p:txBody>
          <a:bodyPr>
            <a:normAutofit fontScale="90000"/>
          </a:bodyPr>
          <a:lstStyle/>
          <a:p>
            <a:r>
              <a:rPr lang="ru-RU" dirty="0"/>
              <a:t>Видео обучения моделей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45CFBEBA-DFB7-8917-E122-DBD9121378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2748" y="972766"/>
            <a:ext cx="10030524" cy="5642042"/>
          </a:xfrm>
        </p:spPr>
      </p:pic>
    </p:spTree>
    <p:extLst>
      <p:ext uri="{BB962C8B-B14F-4D97-AF65-F5344CB8AC3E}">
        <p14:creationId xmlns:p14="http://schemas.microsoft.com/office/powerpoint/2010/main" val="40661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kaggleusercontent.com/kf/107050280/eyJhbGciOiJkaXIiLCJlbmMiOiJBMTI4Q0JDLUhTMjU2In0..fBE09AyRcMtgRJuM0TANTw.re-2xwD4SKduPy2ujZUq4UYpuNrmSkRBa4lmjL_zQOezWtcsW3zeEMkZfufbFqFM7BIzHaXsiIcRY4Cy4Qd16_FrTo01a4segMJ8qjxP0O9Vv6tD_u4ranB4c39XRCT6nBriPoOhVLTCjQREp1LQ0nk6gLcT_RKBDsnN7LJO0Mv3vWmjyqULJ3n1z0k2ipHbqd5IsVLenwGEvIQswWWeotTWJYRoPpPVHbZs7YEmvtIhDjc1Qe6pBV2PjKXMH-rcn0PX07MF_1p96dSjiTtmkIN-907TKY1MwC377LtsBAj8Fz1TBGwIwozXnS0FJYz_-FICcojG1h85mQ7brS1zCFgQZwwauywkNicFsXCVZ_edWy_NYa31Df3KfSd81-kHRG4qXyTa_jqLFCEFBUg5CvWpywBlMttmD6ZBXjeEpmALEDbTrll2Km235zepqOqh4DtSkvMFMxIENpbS0ESacJsidcbgtIHZdo2KZxOpjEg9GfYMhIwwoRIfyl-rQrfoZb-U8q0XR6Ixa12NQNOBsuWc7KBalOk1bIV4D--DYlUX499zgdYg1ZDzgb5MWtWh75H_O5q5PYNp-w3bi7Vni1bp9iNO7T6kBLQU9d0q0zyFTfw0TowoGC0xtzSD3HqrQAc7fO2bCij1ipswfBJuLMFj_xnZMR_qeMtulSx2nHT1l92grPdR_0mdTJu9afm0.lCJxkpHAHiRC1kdzWL5r7Q/__results___files/__results___16_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9" y="3369677"/>
            <a:ext cx="5015873" cy="332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ww.kaggleusercontent.com/kf/107050280/eyJhbGciOiJkaXIiLCJlbmMiOiJBMTI4Q0JDLUhTMjU2In0..fBE09AyRcMtgRJuM0TANTw.re-2xwD4SKduPy2ujZUq4UYpuNrmSkRBa4lmjL_zQOezWtcsW3zeEMkZfufbFqFM7BIzHaXsiIcRY4Cy4Qd16_FrTo01a4segMJ8qjxP0O9Vv6tD_u4ranB4c39XRCT6nBriPoOhVLTCjQREp1LQ0nk6gLcT_RKBDsnN7LJO0Mv3vWmjyqULJ3n1z0k2ipHbqd5IsVLenwGEvIQswWWeotTWJYRoPpPVHbZs7YEmvtIhDjc1Qe6pBV2PjKXMH-rcn0PX07MF_1p96dSjiTtmkIN-907TKY1MwC377LtsBAj8Fz1TBGwIwozXnS0FJYz_-FICcojG1h85mQ7brS1zCFgQZwwauywkNicFsXCVZ_edWy_NYa31Df3KfSd81-kHRG4qXyTa_jqLFCEFBUg5CvWpywBlMttmD6ZBXjeEpmALEDbTrll2Km235zepqOqh4DtSkvMFMxIENpbS0ESacJsidcbgtIHZdo2KZxOpjEg9GfYMhIwwoRIfyl-rQrfoZb-U8q0XR6Ixa12NQNOBsuWc7KBalOk1bIV4D--DYlUX499zgdYg1ZDzgb5MWtWh75H_O5q5PYNp-w3bi7Vni1bp9iNO7T6kBLQU9d0q0zyFTfw0TowoGC0xtzSD3HqrQAc7fO2bCij1ipswfBJuLMFj_xnZMR_qeMtulSx2nHT1l92grPdR_0mdTJu9afm0.lCJxkpHAHiRC1kdzWL5r7Q/__results___files/__results___16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3369677"/>
            <a:ext cx="4159250" cy="332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www.kaggleusercontent.com/kf/107050280/eyJhbGciOiJkaXIiLCJlbmMiOiJBMTI4Q0JDLUhTMjU2In0..fBE09AyRcMtgRJuM0TANTw.re-2xwD4SKduPy2ujZUq4UYpuNrmSkRBa4lmjL_zQOezWtcsW3zeEMkZfufbFqFM7BIzHaXsiIcRY4Cy4Qd16_FrTo01a4segMJ8qjxP0O9Vv6tD_u4ranB4c39XRCT6nBriPoOhVLTCjQREp1LQ0nk6gLcT_RKBDsnN7LJO0Mv3vWmjyqULJ3n1z0k2ipHbqd5IsVLenwGEvIQswWWeotTWJYRoPpPVHbZs7YEmvtIhDjc1Qe6pBV2PjKXMH-rcn0PX07MF_1p96dSjiTtmkIN-907TKY1MwC377LtsBAj8Fz1TBGwIwozXnS0FJYz_-FICcojG1h85mQ7brS1zCFgQZwwauywkNicFsXCVZ_edWy_NYa31Df3KfSd81-kHRG4qXyTa_jqLFCEFBUg5CvWpywBlMttmD6ZBXjeEpmALEDbTrll2Km235zepqOqh4DtSkvMFMxIENpbS0ESacJsidcbgtIHZdo2KZxOpjEg9GfYMhIwwoRIfyl-rQrfoZb-U8q0XR6Ixa12NQNOBsuWc7KBalOk1bIV4D--DYlUX499zgdYg1ZDzgb5MWtWh75H_O5q5PYNp-w3bi7Vni1bp9iNO7T6kBLQU9d0q0zyFTfw0TowoGC0xtzSD3HqrQAc7fO2bCij1ipswfBJuLMFj_xnZMR_qeMtulSx2nHT1l92grPdR_0mdTJu9afm0.lCJxkpHAHiRC1kdzWL5r7Q/__results___files/__results___1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257646"/>
            <a:ext cx="4159250" cy="279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www.kaggleusercontent.com/kf/107050280/eyJhbGciOiJkaXIiLCJlbmMiOiJBMTI4Q0JDLUhTMjU2In0..fBE09AyRcMtgRJuM0TANTw.re-2xwD4SKduPy2ujZUq4UYpuNrmSkRBa4lmjL_zQOezWtcsW3zeEMkZfufbFqFM7BIzHaXsiIcRY4Cy4Qd16_FrTo01a4segMJ8qjxP0O9Vv6tD_u4ranB4c39XRCT6nBriPoOhVLTCjQREp1LQ0nk6gLcT_RKBDsnN7LJO0Mv3vWmjyqULJ3n1z0k2ipHbqd5IsVLenwGEvIQswWWeotTWJYRoPpPVHbZs7YEmvtIhDjc1Qe6pBV2PjKXMH-rcn0PX07MF_1p96dSjiTtmkIN-907TKY1MwC377LtsBAj8Fz1TBGwIwozXnS0FJYz_-FICcojG1h85mQ7brS1zCFgQZwwauywkNicFsXCVZ_edWy_NYa31Df3KfSd81-kHRG4qXyTa_jqLFCEFBUg5CvWpywBlMttmD6ZBXjeEpmALEDbTrll2Km235zepqOqh4DtSkvMFMxIENpbS0ESacJsidcbgtIHZdo2KZxOpjEg9GfYMhIwwoRIfyl-rQrfoZb-U8q0XR6Ixa12NQNOBsuWc7KBalOk1bIV4D--DYlUX499zgdYg1ZDzgb5MWtWh75H_O5q5PYNp-w3bi7Vni1bp9iNO7T6kBLQU9d0q0zyFTfw0TowoGC0xtzSD3HqrQAc7fO2bCij1ipswfBJuLMFj_xnZMR_qeMtulSx2nHT1l92grPdR_0mdTJu9afm0.lCJxkpHAHiRC1kdzWL5r7Q/__results___files/__results___13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88" y="257646"/>
            <a:ext cx="5015873" cy="279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7040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371</TotalTime>
  <Words>138</Words>
  <Application>Microsoft Office PowerPoint</Application>
  <PresentationFormat>Широкоэкранный</PresentationFormat>
  <Paragraphs>25</Paragraphs>
  <Slides>10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Century Schoolbook</vt:lpstr>
      <vt:lpstr>Times New Roman</vt:lpstr>
      <vt:lpstr>Wingdings 2</vt:lpstr>
      <vt:lpstr>View</vt:lpstr>
      <vt:lpstr>МИНОБРНАУКИ РОССИИ ФЕДЕРАЛЬНОЕ ГОСУДАРСТВЕННОЕ АВТОНОМНОЕ ОБРАЗОВАТЕЛЬНОЕ УЧРЕЖДЕНИЕ  ВЫСШЕГО ОБРАЗОВАНИЯ «ЮЖНЫЙ ФЕДЕРАЛЬНЫЙ УНИВЕРСИТЕТ» Институт высоких технологий и пьезотехники</vt:lpstr>
      <vt:lpstr>Цель проекта</vt:lpstr>
      <vt:lpstr>Машинное обучение </vt:lpstr>
      <vt:lpstr>Среда обработки данных</vt:lpstr>
      <vt:lpstr>Набор данных</vt:lpstr>
      <vt:lpstr>Методы</vt:lpstr>
      <vt:lpstr>Видео предобработки</vt:lpstr>
      <vt:lpstr>Видео обучения моделей</vt:lpstr>
      <vt:lpstr>Презентация PowerPoint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МИНОБРНАУКИ РОССИИ ФЕДЕРАЛЬНОЕ ГОСУДАРСТВЕННОЕ АВТОНОМНОЕ ОБРАЗОВАТЕЛЬНОЕ УЧРЕЖДЕНИЕ  ВЫСШЕГО ОБРАЗОВАНИЯ «ЮЖНЫЙ ФЕДЕРАЛЬНЫЙ УНИВЕРСИТЕТ» Институт высоких технологий и пьезотехники</dc:title>
  <dc:creator>Андрей Логинов</dc:creator>
  <cp:lastModifiedBy>Логинов Андрей Игоревич</cp:lastModifiedBy>
  <cp:revision>12</cp:revision>
  <dcterms:created xsi:type="dcterms:W3CDTF">2024-06-17T07:04:28Z</dcterms:created>
  <dcterms:modified xsi:type="dcterms:W3CDTF">2024-06-26T16:23:54Z</dcterms:modified>
</cp:coreProperties>
</file>